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verage" panose="020B0604020202020204" charset="0"/>
      <p:regular r:id="rId12"/>
    </p:embeddedFont>
    <p:embeddedFont>
      <p:font typeface="Oswald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567643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f567643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5676431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5676431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26bced9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26bced9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f5676431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f5676431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e26bced9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e26bced9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f56adb9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f56adb9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f92edb7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f92edb7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f5676431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f5676431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mpi-hd.mpg.de/hfm/CosmicRay/Shower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u.nl/english/" TargetMode="External"/><Relationship Id="rId5" Type="http://schemas.openxmlformats.org/officeDocument/2006/relationships/hyperlink" Target="https://en.wikipedia.org/wiki/Argentina" TargetMode="External"/><Relationship Id="rId4" Type="http://schemas.openxmlformats.org/officeDocument/2006/relationships/hyperlink" Target="https://en.wikipedia.org/wiki/Mendoza_Provi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411/1411.7814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researchgate.net/publication/318959067_The_Fluorescence_detector_Array_of_Single-pixel_Telescopes_Contributions_to_the_35th_International_Cosmic_Ray_Conference_ICRC_2017" TargetMode="External"/><Relationship Id="rId4" Type="http://schemas.openxmlformats.org/officeDocument/2006/relationships/hyperlink" Target="https://www.youtube.com/watch?v=_g79uppMX-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UHECR Detection Methods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025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Erin Levesque, Privitera Lab</a:t>
            </a:r>
            <a:endParaRPr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University of Chicago’s Kavli Institute for Cosmological Physics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Ultra-High Energy Cosmic Rays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637700"/>
            <a:ext cx="3999900" cy="26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Cosmic Rays - high speed, charged particles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the sources?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are they being accelerated?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UHECRs measured through the detection of extensive air showers (EAS)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●"/>
            </a:pPr>
            <a:r>
              <a:rPr lang="en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CRs with energies above 10²⁰ eV have an estimated arrival rate of only 1/km² per century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t="7322" b="1261"/>
          <a:stretch/>
        </p:blipFill>
        <p:spPr>
          <a:xfrm>
            <a:off x="4311600" y="445025"/>
            <a:ext cx="4715849" cy="39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707675" y="4387950"/>
            <a:ext cx="3923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 of CRs entering the atmosphere and dispersing into extensive air showers</a:t>
            </a:r>
            <a:endParaRPr sz="1200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https://www.mpi-hd.mpg.de/hfm/CosmicRay/Showers.html</a:t>
            </a:r>
            <a:endParaRPr sz="1200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Pierre Auger Observatory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630175"/>
            <a:ext cx="4260300" cy="22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World’s largest cosmic ray observatory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UHECRs measured through the detection of EAS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Hybrid detection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particle detection stations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Fluorescent telescopes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727850" y="4447675"/>
            <a:ext cx="42603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Pierre Auger Observatory, </a:t>
            </a:r>
            <a:r>
              <a:rPr lang="en" sz="1200" u="sng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Mendoza Province</a:t>
            </a:r>
            <a:r>
              <a:rPr lang="en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 u="sng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Argentina</a:t>
            </a:r>
            <a:endParaRPr sz="1200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https://www.ru.nl/english/</a:t>
            </a:r>
            <a:endParaRPr sz="1200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ArduSiPM Muon Detector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549800"/>
            <a:ext cx="4260300" cy="26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Low-cost, portable muon particle detector and data acquisition system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plastic </a:t>
            </a:r>
            <a:r>
              <a:rPr lang="en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scintillators and 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silicon photomultipliers (SiPMs)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DUE (an open Software/Hardware board) as processor board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custom designed board (ArduSiPM Shield) that attaches to the DUE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the electronics interface from Arduino DUE and a SiPM photodetector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l="19165" t="23286" r="11065" b="14364"/>
          <a:stretch/>
        </p:blipFill>
        <p:spPr>
          <a:xfrm>
            <a:off x="4922075" y="3073450"/>
            <a:ext cx="3307776" cy="16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993013" y="4735550"/>
            <a:ext cx="31659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Custom ArduSiPM Shield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l="7142" t="16786" r="22484" b="2744"/>
          <a:stretch/>
        </p:blipFill>
        <p:spPr>
          <a:xfrm>
            <a:off x="4993013" y="445025"/>
            <a:ext cx="3165900" cy="199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922063" y="2418900"/>
            <a:ext cx="3307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Trigger output from one Scintillator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using Scintillation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572100" y="1540050"/>
            <a:ext cx="3999900" cy="20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Scintillation: exciting the atoms/molecules in target material, causing light emission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Photons detected by SiPM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Muons easily distinguished from other particles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11214" t="27282" r="7813" b="8325"/>
          <a:stretch/>
        </p:blipFill>
        <p:spPr>
          <a:xfrm>
            <a:off x="5765850" y="568975"/>
            <a:ext cx="2747848" cy="16388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5556825" y="2207788"/>
            <a:ext cx="31659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Plastic Scintillators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l="35999" t="39311" r="48153" b="41835"/>
          <a:stretch/>
        </p:blipFill>
        <p:spPr>
          <a:xfrm rot="5400000">
            <a:off x="6315577" y="2244124"/>
            <a:ext cx="1647347" cy="274784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556813" y="4441725"/>
            <a:ext cx="31659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SiPM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Mechanical Support for Data Acquisition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4668575" y="1076350"/>
            <a:ext cx="36978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Observe coincidences by keeping scintillators in parallel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Alter the distance between the scintillators and angle of detection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l="11363" t="19728" b="24114"/>
          <a:stretch/>
        </p:blipFill>
        <p:spPr>
          <a:xfrm>
            <a:off x="358625" y="1076350"/>
            <a:ext cx="3762753" cy="178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l="6904" t="38546" r="17469" b="22489"/>
          <a:stretch/>
        </p:blipFill>
        <p:spPr>
          <a:xfrm>
            <a:off x="311700" y="2922950"/>
            <a:ext cx="3762753" cy="172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l="52373" t="27591" r="16461" b="32673"/>
          <a:stretch/>
        </p:blipFill>
        <p:spPr>
          <a:xfrm>
            <a:off x="4936100" y="2651013"/>
            <a:ext cx="3162751" cy="22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147825" y="159375"/>
            <a:ext cx="8885100" cy="48483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1700"/>
            <a:ext cx="85206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Troubleshooting and Future Work with Muon Detector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311700" y="1389453"/>
            <a:ext cx="8520600" cy="15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Compare how accuracy is affected by scintillator size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Input a GPS unit to synchronize acquisition window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Compare laboratory results to other locations of various altitudes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l="24023" t="20050" r="16185" b="16376"/>
          <a:stretch/>
        </p:blipFill>
        <p:spPr>
          <a:xfrm>
            <a:off x="2861988" y="2443867"/>
            <a:ext cx="3420023" cy="20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2643006" y="4488425"/>
            <a:ext cx="416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Scope trace of a signal passing through two scintillators and their corresponding triggers (Harry Ni 2019)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" sz="1300" u="sng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https://arxiv.org/ftp/arxiv/papers/1411/1411.7814.pdf</a:t>
            </a:r>
            <a:endParaRPr sz="1300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" sz="1300" u="sng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https://www.youtube.com/watch?v=_g79uppMX-Y</a:t>
            </a:r>
            <a:endParaRPr sz="1300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" sz="1300" u="sng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https://www.researchgate.net/publication/318959067_The_Fluorescence_detector_Array_of_Single-pixel_Telescopes</a:t>
            </a:r>
            <a:endParaRPr sz="1300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u="sng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_Contributions_to_the_35th_International_Cosmic_Ray_Conference_ICRC_2017</a:t>
            </a:r>
            <a:endParaRPr sz="1300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671250" y="216100"/>
            <a:ext cx="7801500" cy="9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Acknowledgements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33900"/>
            <a:ext cx="2090224" cy="15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350" y="3502163"/>
            <a:ext cx="1641325" cy="16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8950" y="3420650"/>
            <a:ext cx="1715050" cy="17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759125" y="1255525"/>
            <a:ext cx="77136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Paolo Privitera, John Farmer, Jalen Crump, and all those in the Privitera Lab Group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University of Chicago REU Program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National Science Foundation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Times New Roman</vt:lpstr>
      <vt:lpstr>Oswald</vt:lpstr>
      <vt:lpstr>Average</vt:lpstr>
      <vt:lpstr>Slate</vt:lpstr>
      <vt:lpstr>UHECR Detection Methods</vt:lpstr>
      <vt:lpstr>Ultra-High Energy Cosmic Rays</vt:lpstr>
      <vt:lpstr>Pierre Auger Observatory</vt:lpstr>
      <vt:lpstr>The ArduSiPM Muon Detector</vt:lpstr>
      <vt:lpstr>Detection using Scintillation</vt:lpstr>
      <vt:lpstr>Mechanical Support for Data Acquisition</vt:lpstr>
      <vt:lpstr>Troubleshooting and Future Work with Muon Detector</vt:lpstr>
      <vt:lpstr>References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UHECR Detection Methods</dc:title>
  <cp:lastModifiedBy>erin levesque</cp:lastModifiedBy>
  <cp:revision>1</cp:revision>
  <dcterms:modified xsi:type="dcterms:W3CDTF">2019-08-20T02:15:38Z</dcterms:modified>
</cp:coreProperties>
</file>